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6" r:id="rId7"/>
    <p:sldId id="261" r:id="rId8"/>
    <p:sldId id="263" r:id="rId9"/>
    <p:sldId id="267" r:id="rId10"/>
    <p:sldId id="264" r:id="rId11"/>
    <p:sldId id="262" r:id="rId12"/>
    <p:sldId id="26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64" autoAdjust="0"/>
  </p:normalViewPr>
  <p:slideViewPr>
    <p:cSldViewPr>
      <p:cViewPr>
        <p:scale>
          <a:sx n="113" d="100"/>
          <a:sy n="113" d="100"/>
        </p:scale>
        <p:origin x="6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77691-E100-4AA5-A3F8-F68E5870390B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7EAC-DD65-46C7-BF8A-700CDE489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7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7EAC-DD65-46C7-BF8A-700CDE4891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5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F533A6-F28A-4F09-8512-FE87EC68B7B9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CD0F81-5884-4A04-8FA9-25155EDF02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9320" y="1628800"/>
            <a:ext cx="3313355" cy="2736748"/>
          </a:xfrm>
        </p:spPr>
        <p:txBody>
          <a:bodyPr>
            <a:noAutofit/>
          </a:bodyPr>
          <a:lstStyle/>
          <a:p>
            <a:r>
              <a:rPr lang="en-GB" sz="4400" u="sng" dirty="0" smtClean="0"/>
              <a:t/>
            </a:r>
            <a:br>
              <a:rPr lang="en-GB" sz="4400" u="sng" dirty="0" smtClean="0"/>
            </a:br>
            <a:r>
              <a:rPr lang="en-GB" sz="4400" u="sng" dirty="0"/>
              <a:t/>
            </a:r>
            <a:br>
              <a:rPr lang="en-GB" sz="4400" u="sng" dirty="0"/>
            </a:br>
            <a:r>
              <a:rPr lang="en-GB" sz="4400" u="sng" dirty="0" smtClean="0"/>
              <a:t>Trafficking Survivor Care Standards</a:t>
            </a:r>
            <a:endParaRPr lang="en-GB" sz="4400" u="sng" dirty="0"/>
          </a:p>
        </p:txBody>
      </p:sp>
      <p:pic>
        <p:nvPicPr>
          <p:cNvPr id="1026" name="Picture 2" descr="S:\Tatian_ASD'12\Logos\HTF-logo cropp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81128"/>
            <a:ext cx="2311853" cy="154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0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4942"/>
          </a:xfrm>
        </p:spPr>
        <p:txBody>
          <a:bodyPr>
            <a:normAutofit fontScale="90000"/>
          </a:bodyPr>
          <a:lstStyle/>
          <a:p>
            <a:pPr lvl="0"/>
            <a:r>
              <a:rPr lang="en-GB" sz="2200" b="1" u="sng" dirty="0"/>
              <a:t>PART 2 : </a:t>
            </a:r>
            <a:r>
              <a:rPr lang="en-GB" sz="2200" b="1" u="sng" dirty="0" smtClean="0"/>
              <a:t/>
            </a:r>
            <a:br>
              <a:rPr lang="en-GB" sz="2200" b="1" u="sng" dirty="0" smtClean="0"/>
            </a:br>
            <a:r>
              <a:rPr lang="en-GB" sz="2200" b="1" u="sng" dirty="0" smtClean="0"/>
              <a:t>ENHANCING </a:t>
            </a:r>
            <a:r>
              <a:rPr lang="en-GB" sz="2200" b="1" u="sng" dirty="0"/>
              <a:t>PRACTICE IN RELATION TO THE HEALTH AND </a:t>
            </a:r>
            <a:r>
              <a:rPr lang="en-GB" sz="2200" b="1" u="sng" dirty="0" smtClean="0"/>
              <a:t>WELL–BEING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second </a:t>
            </a:r>
            <a:r>
              <a:rPr lang="en-GB" sz="2400" dirty="0" smtClean="0"/>
              <a:t>part, which was produced by the </a:t>
            </a:r>
            <a:r>
              <a:rPr lang="en-GB" sz="2400" b="1" dirty="0" smtClean="0"/>
              <a:t>Helen </a:t>
            </a:r>
            <a:r>
              <a:rPr lang="en-GB" sz="2400" b="1" dirty="0" err="1"/>
              <a:t>Bamber</a:t>
            </a:r>
            <a:r>
              <a:rPr lang="en-GB" sz="2400" b="1" dirty="0"/>
              <a:t> </a:t>
            </a:r>
            <a:r>
              <a:rPr lang="en-GB" sz="2400" b="1" dirty="0" smtClean="0"/>
              <a:t>Foundation</a:t>
            </a:r>
            <a:r>
              <a:rPr lang="en-GB" sz="2400" dirty="0" smtClean="0"/>
              <a:t>, provides </a:t>
            </a:r>
            <a:r>
              <a:rPr lang="en-GB" sz="2400" dirty="0"/>
              <a:t>guidelines </a:t>
            </a:r>
            <a:r>
              <a:rPr lang="en-GB" sz="2400" dirty="0" smtClean="0"/>
              <a:t>around:</a:t>
            </a:r>
          </a:p>
          <a:p>
            <a:endParaRPr lang="en-GB" sz="2400" dirty="0"/>
          </a:p>
          <a:p>
            <a:r>
              <a:rPr lang="en-GB" b="1" dirty="0"/>
              <a:t>a</a:t>
            </a:r>
            <a:r>
              <a:rPr lang="en-GB" sz="2400" b="1" dirty="0" smtClean="0"/>
              <a:t>ppropriate referrals for </a:t>
            </a:r>
            <a:r>
              <a:rPr lang="en-GB" sz="2400" b="1" dirty="0"/>
              <a:t>health </a:t>
            </a:r>
            <a:r>
              <a:rPr lang="en-GB" sz="2400" b="1" dirty="0" smtClean="0"/>
              <a:t>care services </a:t>
            </a:r>
            <a:r>
              <a:rPr lang="en-GB" dirty="0" smtClean="0"/>
              <a:t>(including registering with a GP, accessing sexual health services, assisting </a:t>
            </a:r>
            <a:r>
              <a:rPr lang="en-GB" dirty="0" smtClean="0"/>
              <a:t>pregnant </a:t>
            </a:r>
            <a:r>
              <a:rPr lang="en-GB" dirty="0" smtClean="0"/>
              <a:t>survivors);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b="1" dirty="0"/>
              <a:t>h</a:t>
            </a:r>
            <a:r>
              <a:rPr lang="en-GB" sz="2400" b="1" dirty="0" smtClean="0"/>
              <a:t>ow to meet the psychological needs </a:t>
            </a:r>
            <a:r>
              <a:rPr lang="en-GB" sz="2400" dirty="0" smtClean="0"/>
              <a:t>of survivors (including </a:t>
            </a:r>
            <a:r>
              <a:rPr lang="en-GB" sz="2400" b="1" dirty="0" smtClean="0"/>
              <a:t>referral </a:t>
            </a:r>
            <a:r>
              <a:rPr lang="en-GB" sz="2400" dirty="0" smtClean="0"/>
              <a:t>to mental health services, referral to psychological support and </a:t>
            </a:r>
            <a:r>
              <a:rPr lang="en-GB" sz="2400" b="1" dirty="0" smtClean="0"/>
              <a:t>trauma – informed therapeutic treatments</a:t>
            </a:r>
            <a:r>
              <a:rPr lang="en-GB" sz="2400" dirty="0" smtClean="0"/>
              <a:t>);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b="1" dirty="0" smtClean="0"/>
              <a:t>advice </a:t>
            </a:r>
            <a:r>
              <a:rPr lang="en-GB" sz="2400" b="1" dirty="0"/>
              <a:t>for non-clinicians </a:t>
            </a:r>
            <a:r>
              <a:rPr lang="en-GB" sz="2400" dirty="0"/>
              <a:t>on how to support survivors </a:t>
            </a:r>
            <a:r>
              <a:rPr lang="en-GB" sz="2400" dirty="0" smtClean="0"/>
              <a:t>that have psychological needs (including simple trauma – informed </a:t>
            </a:r>
            <a:r>
              <a:rPr lang="en-GB" sz="2400" b="1" dirty="0" smtClean="0"/>
              <a:t>therapeutic principles </a:t>
            </a:r>
            <a:r>
              <a:rPr lang="en-GB" sz="2400" dirty="0" smtClean="0"/>
              <a:t>which can be applied to help survivors manage their psychological symptoms and minimise distress)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02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936104"/>
          </a:xfrm>
        </p:spPr>
        <p:txBody>
          <a:bodyPr>
            <a:normAutofit/>
          </a:bodyPr>
          <a:lstStyle/>
          <a:p>
            <a:r>
              <a:rPr lang="en-GB" u="sng" dirty="0" smtClean="0"/>
              <a:t>Next Steps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44824"/>
            <a:ext cx="6777317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 smtClean="0"/>
              <a:t>Establishing care </a:t>
            </a:r>
            <a:r>
              <a:rPr lang="en-GB" b="1" dirty="0"/>
              <a:t>standards </a:t>
            </a:r>
            <a:r>
              <a:rPr lang="en-GB" dirty="0"/>
              <a:t>is the first step towards ensuring consistent protection and high quality support for all trafficking survivors.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second step is </a:t>
            </a:r>
            <a:r>
              <a:rPr lang="en-GB" b="1" dirty="0"/>
              <a:t>implementation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5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Endorsement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is crucial that all support providers across the UK embrace the principles outlined in this document and commit to the achievement of these core standards.</a:t>
            </a:r>
          </a:p>
          <a:p>
            <a:endParaRPr lang="it-IT" dirty="0" smtClean="0"/>
          </a:p>
          <a:p>
            <a:pPr marL="68580" indent="0">
              <a:buNone/>
            </a:pPr>
            <a:r>
              <a:rPr lang="it-IT" b="1" i="1" u="sng" dirty="0" smtClean="0"/>
              <a:t>Please help us disseminate these care standards as widely as possible!</a:t>
            </a:r>
            <a:endParaRPr lang="en-GB" b="1" i="1" u="sng" dirty="0"/>
          </a:p>
        </p:txBody>
      </p:sp>
    </p:spTree>
    <p:extLst>
      <p:ext uri="{BB962C8B-B14F-4D97-AF65-F5344CB8AC3E}">
        <p14:creationId xmlns:p14="http://schemas.microsoft.com/office/powerpoint/2010/main" val="21856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en-GB" u="sng" dirty="0" smtClean="0"/>
              <a:t>Care standards working group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2013/2014  the Human Trafficking Foundation formed a </a:t>
            </a:r>
            <a:r>
              <a:rPr lang="en-GB" b="1" dirty="0" smtClean="0"/>
              <a:t>working group of experts </a:t>
            </a:r>
            <a:r>
              <a:rPr lang="en-GB" dirty="0" smtClean="0"/>
              <a:t>which brought together </a:t>
            </a:r>
            <a:r>
              <a:rPr lang="en-GB" dirty="0"/>
              <a:t>practitioners from the anti-trafficking field to discuss ways for improving support provision across the </a:t>
            </a:r>
            <a:r>
              <a:rPr lang="en-GB" dirty="0" smtClean="0"/>
              <a:t>country.</a:t>
            </a:r>
          </a:p>
          <a:p>
            <a:endParaRPr lang="en-GB" dirty="0"/>
          </a:p>
          <a:p>
            <a:r>
              <a:rPr lang="en-GB" dirty="0" smtClean="0"/>
              <a:t>The group identified the </a:t>
            </a:r>
            <a:r>
              <a:rPr lang="en-GB" b="1" dirty="0" smtClean="0"/>
              <a:t>need for </a:t>
            </a:r>
            <a:r>
              <a:rPr lang="en-GB" b="1" dirty="0"/>
              <a:t>establishing care </a:t>
            </a:r>
            <a:r>
              <a:rPr lang="en-GB" b="1" dirty="0" smtClean="0"/>
              <a:t>standards</a:t>
            </a:r>
            <a:r>
              <a:rPr lang="en-GB" dirty="0" smtClean="0"/>
              <a:t> to ensure a consistency of approach and better outcomes for all trafficking survivors.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The working group brought together representatives from the following front-line organisations: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GB" sz="1800" dirty="0" err="1"/>
              <a:t>Ashiana</a:t>
            </a:r>
            <a:r>
              <a:rPr lang="en-GB" sz="1800" dirty="0"/>
              <a:t> (Sheffield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BAWSO </a:t>
            </a:r>
            <a:r>
              <a:rPr lang="en-GB" sz="1800" dirty="0"/>
              <a:t>(Wales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City </a:t>
            </a:r>
            <a:r>
              <a:rPr lang="en-GB" sz="1800" dirty="0"/>
              <a:t>Hearts (Northern England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Community Safety Glasgow – TARA Service (Scotland), </a:t>
            </a:r>
          </a:p>
          <a:p>
            <a:r>
              <a:rPr lang="en-GB" sz="1800" dirty="0" smtClean="0"/>
              <a:t>Counter </a:t>
            </a:r>
            <a:r>
              <a:rPr lang="en-GB" sz="1800" dirty="0"/>
              <a:t>Human Trafficking Bureau (London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Helen </a:t>
            </a:r>
            <a:r>
              <a:rPr lang="en-GB" sz="1800" dirty="0" err="1"/>
              <a:t>Bamber</a:t>
            </a:r>
            <a:r>
              <a:rPr lang="en-GB" sz="1800" dirty="0"/>
              <a:t> Foundation (London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Hestia </a:t>
            </a:r>
            <a:r>
              <a:rPr lang="en-GB" sz="1800" dirty="0"/>
              <a:t>(London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Housing </a:t>
            </a:r>
            <a:r>
              <a:rPr lang="en-GB" sz="1800" dirty="0"/>
              <a:t>for Women (London</a:t>
            </a:r>
            <a:r>
              <a:rPr lang="en-GB" sz="1800" dirty="0" smtClean="0"/>
              <a:t>)</a:t>
            </a:r>
          </a:p>
          <a:p>
            <a:r>
              <a:rPr lang="en-GB" sz="1800" dirty="0" err="1" smtClean="0"/>
              <a:t>Medaille</a:t>
            </a:r>
            <a:r>
              <a:rPr lang="en-GB" sz="1800" dirty="0" smtClean="0"/>
              <a:t> </a:t>
            </a:r>
            <a:r>
              <a:rPr lang="en-GB" sz="1800" dirty="0"/>
              <a:t>Trust (London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Poppy </a:t>
            </a:r>
            <a:r>
              <a:rPr lang="en-GB" sz="1800" dirty="0"/>
              <a:t>Project (London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The </a:t>
            </a:r>
            <a:r>
              <a:rPr lang="en-GB" sz="1800" dirty="0"/>
              <a:t>Salvation Army (United Kingdom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Unseen </a:t>
            </a:r>
            <a:r>
              <a:rPr lang="en-GB" sz="1800" dirty="0"/>
              <a:t>(Bristol)</a:t>
            </a:r>
          </a:p>
        </p:txBody>
      </p:sp>
    </p:spTree>
    <p:extLst>
      <p:ext uri="{BB962C8B-B14F-4D97-AF65-F5344CB8AC3E}">
        <p14:creationId xmlns:p14="http://schemas.microsoft.com/office/powerpoint/2010/main" val="23483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152128"/>
          </a:xfrm>
        </p:spPr>
        <p:txBody>
          <a:bodyPr/>
          <a:lstStyle/>
          <a:p>
            <a:r>
              <a:rPr lang="en-GB" u="sng" dirty="0" smtClean="0"/>
              <a:t>Aims of the Care Standards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/>
              <a:t>The proposed standards aim to </a:t>
            </a:r>
            <a:r>
              <a:rPr lang="en-GB" sz="2800" b="1" dirty="0"/>
              <a:t>improve service provision</a:t>
            </a:r>
            <a:r>
              <a:rPr lang="en-GB" sz="2800" dirty="0"/>
              <a:t> by ensuring that adult survivors of trafficking consistently receive </a:t>
            </a:r>
            <a:r>
              <a:rPr lang="en-GB" sz="2800" b="1" dirty="0"/>
              <a:t>high quality care </a:t>
            </a:r>
            <a:r>
              <a:rPr lang="en-GB" sz="2800" dirty="0"/>
              <a:t>wherever they are in the UK. 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Their </a:t>
            </a:r>
            <a:r>
              <a:rPr lang="en-GB" sz="2800" dirty="0"/>
              <a:t>ultimate goal is to promote an </a:t>
            </a:r>
            <a:r>
              <a:rPr lang="en-GB" sz="2800" b="1" dirty="0"/>
              <a:t>integrated, holistic and empowering approach </a:t>
            </a:r>
            <a:r>
              <a:rPr lang="en-GB" sz="2800" dirty="0"/>
              <a:t>that places the </a:t>
            </a:r>
            <a:r>
              <a:rPr lang="en-GB" sz="2800" dirty="0" smtClean="0"/>
              <a:t>individual </a:t>
            </a:r>
            <a:r>
              <a:rPr lang="en-GB" sz="2800" dirty="0"/>
              <a:t>needs of survivors at the centre of </a:t>
            </a:r>
            <a:r>
              <a:rPr lang="en-GB" sz="2800" dirty="0" smtClean="0"/>
              <a:t>a </a:t>
            </a:r>
            <a:r>
              <a:rPr lang="en-GB" sz="2800" dirty="0"/>
              <a:t>process of </a:t>
            </a:r>
            <a:r>
              <a:rPr lang="en-GB" sz="2800" b="1" dirty="0"/>
              <a:t>sustained recovery</a:t>
            </a:r>
            <a:r>
              <a:rPr lang="en-GB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12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Structure of the Care Standards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hanbook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divided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thematic</a:t>
            </a:r>
            <a:r>
              <a:rPr lang="it-IT" dirty="0" smtClean="0"/>
              <a:t> </a:t>
            </a:r>
            <a:r>
              <a:rPr lang="it-IT" dirty="0" err="1" smtClean="0"/>
              <a:t>chapters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offer</a:t>
            </a:r>
            <a:r>
              <a:rPr lang="it-IT" dirty="0" smtClean="0"/>
              <a:t> </a:t>
            </a:r>
            <a:r>
              <a:rPr lang="it-IT" dirty="0" err="1" smtClean="0"/>
              <a:t>guidance</a:t>
            </a:r>
            <a:r>
              <a:rPr lang="it-IT" dirty="0" smtClean="0"/>
              <a:t> on the </a:t>
            </a:r>
            <a:r>
              <a:rPr lang="it-IT" b="1" dirty="0" smtClean="0"/>
              <a:t>minimum </a:t>
            </a:r>
            <a:r>
              <a:rPr lang="it-IT" b="1" dirty="0" err="1" smtClean="0"/>
              <a:t>organisational</a:t>
            </a:r>
            <a:r>
              <a:rPr lang="it-IT" b="1" dirty="0" smtClean="0"/>
              <a:t> and </a:t>
            </a:r>
            <a:r>
              <a:rPr lang="it-IT" b="1" dirty="0" err="1" smtClean="0"/>
              <a:t>support</a:t>
            </a:r>
            <a:r>
              <a:rPr lang="it-IT" b="1" dirty="0" smtClean="0"/>
              <a:t> </a:t>
            </a:r>
            <a:r>
              <a:rPr lang="it-IT" b="1" dirty="0" err="1" smtClean="0"/>
              <a:t>standards</a:t>
            </a:r>
            <a:r>
              <a:rPr lang="it-IT" b="1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adhered</a:t>
            </a:r>
            <a:r>
              <a:rPr lang="it-IT" dirty="0" smtClean="0"/>
              <a:t> to</a:t>
            </a:r>
            <a:br>
              <a:rPr lang="it-IT" dirty="0" smtClean="0"/>
            </a:br>
            <a:r>
              <a:rPr lang="it-IT" dirty="0" smtClean="0"/>
              <a:t>by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organisations</a:t>
            </a:r>
            <a:r>
              <a:rPr lang="it-IT" dirty="0" smtClean="0"/>
              <a:t> </a:t>
            </a:r>
            <a:r>
              <a:rPr lang="it-IT" dirty="0" err="1" smtClean="0"/>
              <a:t>supporting</a:t>
            </a:r>
            <a:r>
              <a:rPr lang="it-IT" dirty="0" smtClean="0"/>
              <a:t> </a:t>
            </a:r>
            <a:r>
              <a:rPr lang="it-IT" dirty="0" err="1" smtClean="0"/>
              <a:t>trafficking</a:t>
            </a:r>
            <a:r>
              <a:rPr lang="it-IT" dirty="0" smtClean="0"/>
              <a:t> </a:t>
            </a:r>
            <a:r>
              <a:rPr lang="it-IT" dirty="0" err="1" smtClean="0"/>
              <a:t>survivors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en-GB" dirty="0"/>
              <a:t>These care standards provide a flexible framework with guiding principles and practical recommendations that support agencies can incorporate into their own existing policies and procedures.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7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Target audience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practical guidance contained in this document is aimed at all </a:t>
            </a:r>
            <a:r>
              <a:rPr lang="en-GB" b="1" dirty="0" smtClean="0"/>
              <a:t>agencies</a:t>
            </a:r>
            <a:r>
              <a:rPr lang="en-GB" dirty="0" smtClean="0"/>
              <a:t> that are set up to </a:t>
            </a:r>
            <a:r>
              <a:rPr lang="en-GB" b="1" dirty="0" smtClean="0"/>
              <a:t>provide support and/or accommodation </a:t>
            </a:r>
            <a:r>
              <a:rPr lang="en-GB" dirty="0" smtClean="0"/>
              <a:t>services to adult survivors of trafficking</a:t>
            </a:r>
            <a:r>
              <a:rPr lang="en-GB" dirty="0"/>
              <a:t> </a:t>
            </a:r>
            <a:r>
              <a:rPr lang="en-GB" dirty="0" smtClean="0"/>
              <a:t>during and after the reflection period.</a:t>
            </a:r>
          </a:p>
          <a:p>
            <a:endParaRPr lang="en-GB" dirty="0"/>
          </a:p>
          <a:p>
            <a:r>
              <a:rPr lang="en-GB" dirty="0" smtClean="0"/>
              <a:t>Some of the core principles outlined in this document will also benefit a wider range of agencies that may come into contact with survivors, including </a:t>
            </a:r>
            <a:r>
              <a:rPr lang="en-GB" b="1" dirty="0" smtClean="0"/>
              <a:t>law enforcement bodies and referring authorities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4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>
            <a:normAutofit/>
          </a:bodyPr>
          <a:lstStyle/>
          <a:p>
            <a:r>
              <a:rPr lang="en-GB" u="sng" dirty="0" smtClean="0"/>
              <a:t>Methodology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r>
              <a:rPr lang="en-GB" sz="2300" dirty="0" smtClean="0"/>
              <a:t>The standards are a the result of a </a:t>
            </a:r>
            <a:r>
              <a:rPr lang="en-GB" sz="2300" b="1" dirty="0" smtClean="0"/>
              <a:t>collaborative effort</a:t>
            </a:r>
            <a:r>
              <a:rPr lang="en-GB" sz="2300" dirty="0" smtClean="0"/>
              <a:t>. They are based on information which has been collected through </a:t>
            </a:r>
            <a:r>
              <a:rPr lang="en-GB" sz="2300" b="1" dirty="0" smtClean="0"/>
              <a:t>consultations</a:t>
            </a:r>
            <a:r>
              <a:rPr lang="en-GB" sz="2300" dirty="0" smtClean="0"/>
              <a:t>, focus group sessions and in-depth interviews with a wide range of </a:t>
            </a:r>
            <a:r>
              <a:rPr lang="en-GB" sz="2300" b="1" dirty="0" smtClean="0"/>
              <a:t>front –line professionals  </a:t>
            </a:r>
            <a:r>
              <a:rPr lang="en-GB" sz="2300" dirty="0" smtClean="0"/>
              <a:t>including: </a:t>
            </a:r>
            <a:br>
              <a:rPr lang="en-GB" sz="2300" dirty="0" smtClean="0"/>
            </a:br>
            <a:endParaRPr lang="en-GB" sz="2300" dirty="0" smtClean="0"/>
          </a:p>
          <a:p>
            <a:r>
              <a:rPr lang="en-GB" sz="2300" dirty="0" smtClean="0"/>
              <a:t>shelter managers; </a:t>
            </a:r>
          </a:p>
          <a:p>
            <a:r>
              <a:rPr lang="en-GB" sz="2300" dirty="0" smtClean="0"/>
              <a:t>social workers;</a:t>
            </a:r>
          </a:p>
          <a:p>
            <a:r>
              <a:rPr lang="en-GB" sz="2300" dirty="0"/>
              <a:t>l</a:t>
            </a:r>
            <a:r>
              <a:rPr lang="en-GB" sz="2300" dirty="0" smtClean="0"/>
              <a:t>awyers;</a:t>
            </a:r>
          </a:p>
          <a:p>
            <a:r>
              <a:rPr lang="en-GB" sz="2300" dirty="0" smtClean="0"/>
              <a:t>medical practitioners;</a:t>
            </a:r>
          </a:p>
          <a:p>
            <a:r>
              <a:rPr lang="en-GB" sz="2300" dirty="0" smtClean="0"/>
              <a:t>clinical psychologists; </a:t>
            </a:r>
          </a:p>
          <a:p>
            <a:r>
              <a:rPr lang="en-GB" sz="2300" dirty="0" smtClean="0"/>
              <a:t>and law enforcement officers.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1051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Content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dirty="0" smtClean="0"/>
              <a:t/>
            </a:r>
            <a:br>
              <a:rPr lang="en-GB" sz="8000" dirty="0" smtClean="0"/>
            </a:br>
            <a:r>
              <a:rPr lang="en-GB" sz="8000" dirty="0" smtClean="0"/>
              <a:t>The handbook contains an </a:t>
            </a:r>
            <a:r>
              <a:rPr lang="en-GB" sz="8000" b="1" dirty="0" smtClean="0"/>
              <a:t>introductory chapter</a:t>
            </a:r>
            <a:r>
              <a:rPr lang="en-GB" sz="8000" dirty="0" smtClean="0"/>
              <a:t>, explaining why and how the standards were produced and what is trafficking, which is </a:t>
            </a:r>
            <a:r>
              <a:rPr lang="en-GB" sz="8000" b="1" dirty="0" smtClean="0"/>
              <a:t>followed by 2 thematic parts</a:t>
            </a:r>
            <a:r>
              <a:rPr lang="en-GB" sz="8000" dirty="0" smtClean="0"/>
              <a:t>:</a:t>
            </a:r>
            <a:endParaRPr lang="it-IT" sz="8000" dirty="0" smtClean="0"/>
          </a:p>
          <a:p>
            <a:pPr marL="0" indent="0">
              <a:buNone/>
            </a:pPr>
            <a:endParaRPr lang="en-GB" sz="7200" dirty="0"/>
          </a:p>
          <a:p>
            <a:pPr marL="0" lvl="0" indent="0">
              <a:buNone/>
            </a:pPr>
            <a:r>
              <a:rPr lang="en-GB" sz="8000" b="1" u="sng" dirty="0" smtClean="0"/>
              <a:t>PART 1 : SURVIVOR CARE STANDARDS</a:t>
            </a:r>
            <a:r>
              <a:rPr lang="en-GB" sz="8000" b="1" dirty="0" smtClean="0"/>
              <a:t/>
            </a:r>
            <a:br>
              <a:rPr lang="en-GB" sz="8000" b="1" dirty="0" smtClean="0"/>
            </a:br>
            <a:endParaRPr lang="en-GB" sz="8000" b="1" dirty="0"/>
          </a:p>
          <a:p>
            <a:r>
              <a:rPr lang="en-GB" sz="8000" b="1" dirty="0" smtClean="0"/>
              <a:t>The </a:t>
            </a:r>
            <a:r>
              <a:rPr lang="en-GB" sz="8000" b="1" dirty="0"/>
              <a:t>first part provides help for front-line practitioners</a:t>
            </a:r>
            <a:r>
              <a:rPr lang="en-GB" sz="8000" dirty="0"/>
              <a:t>, all the way through the support process - from the initial referral of a survivor into the shelters to their transition </a:t>
            </a:r>
            <a:r>
              <a:rPr lang="en-GB" sz="8000" dirty="0" smtClean="0"/>
              <a:t>out of the service after </a:t>
            </a:r>
            <a:r>
              <a:rPr lang="en-GB" sz="8000" dirty="0"/>
              <a:t>the reflection period has ended. </a:t>
            </a:r>
          </a:p>
          <a:p>
            <a:pPr marL="68580" indent="0">
              <a:buNone/>
            </a:pPr>
            <a:endParaRPr lang="en-GB" sz="8000" b="1" u="sng" dirty="0" smtClean="0"/>
          </a:p>
          <a:p>
            <a:pPr marL="68580" indent="0">
              <a:buNone/>
            </a:pPr>
            <a:r>
              <a:rPr lang="en-GB" sz="8000" b="1" u="sng" dirty="0" smtClean="0"/>
              <a:t>PART </a:t>
            </a:r>
            <a:r>
              <a:rPr lang="en-GB" sz="8000" b="1" u="sng" dirty="0"/>
              <a:t>2 : </a:t>
            </a:r>
            <a:br>
              <a:rPr lang="en-GB" sz="8000" b="1" u="sng" dirty="0"/>
            </a:br>
            <a:r>
              <a:rPr lang="en-GB" sz="8000" b="1" u="sng" dirty="0"/>
              <a:t>ENHANCING PRACTICE IN RELATION TO THE HEALTH AND </a:t>
            </a:r>
            <a:r>
              <a:rPr lang="en-GB" sz="8000" b="1" u="sng" dirty="0" smtClean="0"/>
              <a:t>WELL–BEING</a:t>
            </a:r>
            <a:br>
              <a:rPr lang="en-GB" sz="8000" b="1" u="sng" dirty="0" smtClean="0"/>
            </a:br>
            <a:endParaRPr lang="en-GB" sz="8000" dirty="0" smtClean="0"/>
          </a:p>
          <a:p>
            <a:r>
              <a:rPr lang="en-GB" sz="7200" b="1" dirty="0"/>
              <a:t>The </a:t>
            </a:r>
            <a:r>
              <a:rPr lang="en-GB" sz="7200" b="1" dirty="0" smtClean="0"/>
              <a:t>second </a:t>
            </a:r>
            <a:r>
              <a:rPr lang="en-GB" sz="7200" b="1" dirty="0"/>
              <a:t>part </a:t>
            </a:r>
            <a:r>
              <a:rPr lang="en-GB" sz="7200" dirty="0" smtClean="0"/>
              <a:t>provides </a:t>
            </a:r>
            <a:r>
              <a:rPr lang="en-GB" sz="7200" b="1" dirty="0" smtClean="0"/>
              <a:t>advice for non-clinicians </a:t>
            </a:r>
            <a:r>
              <a:rPr lang="en-GB" sz="7200" dirty="0" smtClean="0"/>
              <a:t>on how </a:t>
            </a:r>
            <a:r>
              <a:rPr lang="en-GB" sz="7200" dirty="0"/>
              <a:t>to support survivors in a way that is safe and mindful of </a:t>
            </a:r>
            <a:r>
              <a:rPr lang="en-GB" sz="7200" dirty="0" smtClean="0"/>
              <a:t>their </a:t>
            </a:r>
            <a:r>
              <a:rPr lang="en-GB" sz="7200" b="1" dirty="0"/>
              <a:t>psychological </a:t>
            </a:r>
            <a:r>
              <a:rPr lang="en-GB" sz="7200" b="1" dirty="0" smtClean="0"/>
              <a:t>needs and</a:t>
            </a:r>
            <a:r>
              <a:rPr lang="en-GB" sz="7200" dirty="0" smtClean="0"/>
              <a:t> </a:t>
            </a:r>
            <a:r>
              <a:rPr lang="en-GB" sz="7200" b="1" dirty="0"/>
              <a:t>level of trauma </a:t>
            </a:r>
            <a:r>
              <a:rPr lang="en-GB" sz="7200" dirty="0"/>
              <a:t>they have experienced</a:t>
            </a:r>
            <a:r>
              <a:rPr lang="en-GB" sz="7200" dirty="0" smtClean="0"/>
              <a:t>.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6889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60851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1500" dirty="0" smtClean="0"/>
              <a:t>It </a:t>
            </a:r>
            <a:r>
              <a:rPr lang="en-GB" sz="1500" dirty="0"/>
              <a:t>provides guidance </a:t>
            </a:r>
            <a:r>
              <a:rPr lang="en-GB" sz="1500" dirty="0" smtClean="0"/>
              <a:t>around:</a:t>
            </a:r>
            <a:br>
              <a:rPr lang="en-GB" sz="1500" dirty="0" smtClean="0"/>
            </a:br>
            <a:endParaRPr lang="en-GB" sz="1500" dirty="0" smtClean="0"/>
          </a:p>
          <a:p>
            <a:r>
              <a:rPr lang="en-GB" sz="1500" b="1" dirty="0" smtClean="0"/>
              <a:t>Organisational standards. </a:t>
            </a:r>
            <a:r>
              <a:rPr lang="en-GB" sz="1500" dirty="0" smtClean="0"/>
              <a:t>These include </a:t>
            </a:r>
            <a:r>
              <a:rPr lang="en-GB" sz="1500" b="1" dirty="0" smtClean="0"/>
              <a:t>professional approaches</a:t>
            </a:r>
            <a:r>
              <a:rPr lang="en-GB" sz="1500" dirty="0" smtClean="0"/>
              <a:t>, internal </a:t>
            </a:r>
            <a:r>
              <a:rPr lang="en-GB" sz="1500" b="1" dirty="0" smtClean="0"/>
              <a:t>organisational policies and operational procedures </a:t>
            </a:r>
            <a:r>
              <a:rPr lang="en-GB" sz="1500" dirty="0"/>
              <a:t> </a:t>
            </a:r>
            <a:r>
              <a:rPr lang="en-GB" sz="1500" dirty="0" smtClean="0"/>
              <a:t>(further explained in annexes at the end of handbook) and guidance on </a:t>
            </a:r>
            <a:r>
              <a:rPr lang="en-GB" sz="1500" b="1" dirty="0" smtClean="0"/>
              <a:t>how to induct, train and support staff.</a:t>
            </a:r>
          </a:p>
          <a:p>
            <a:endParaRPr lang="en-GB" sz="1500" b="1" dirty="0"/>
          </a:p>
          <a:p>
            <a:r>
              <a:rPr lang="en-GB" sz="1500" b="1" dirty="0" smtClean="0"/>
              <a:t>Direct support standards. </a:t>
            </a:r>
            <a:r>
              <a:rPr lang="en-GB" sz="1500" dirty="0" smtClean="0"/>
              <a:t>These include </a:t>
            </a:r>
            <a:r>
              <a:rPr lang="en-GB" sz="1500" b="1" dirty="0" smtClean="0"/>
              <a:t>referral procedures </a:t>
            </a:r>
            <a:r>
              <a:rPr lang="en-GB" sz="1500" dirty="0" smtClean="0"/>
              <a:t>(what needs to be done prior and after a referral is made)</a:t>
            </a:r>
            <a:r>
              <a:rPr lang="en-GB" sz="1500" b="1" dirty="0" smtClean="0"/>
              <a:t>, confidentiality and informed </a:t>
            </a:r>
            <a:r>
              <a:rPr lang="en-GB" sz="1500" b="1" dirty="0"/>
              <a:t>consent, </a:t>
            </a:r>
            <a:r>
              <a:rPr lang="en-GB" sz="1500" b="1" dirty="0" smtClean="0"/>
              <a:t>working with interpreters, risk </a:t>
            </a:r>
            <a:r>
              <a:rPr lang="en-GB" sz="1500" b="1" dirty="0"/>
              <a:t>and need assessments, </a:t>
            </a:r>
            <a:r>
              <a:rPr lang="en-GB" sz="1500" b="1" dirty="0" smtClean="0"/>
              <a:t>survivor support planning</a:t>
            </a:r>
            <a:r>
              <a:rPr lang="en-GB" sz="1500" b="1" dirty="0"/>
              <a:t>, safe accommodation and exit options, including safe return</a:t>
            </a:r>
            <a:r>
              <a:rPr lang="en-GB" sz="1500" dirty="0"/>
              <a:t>. </a:t>
            </a:r>
            <a:br>
              <a:rPr lang="en-GB" sz="1500" dirty="0"/>
            </a:br>
            <a:endParaRPr lang="en-GB" sz="1500" dirty="0"/>
          </a:p>
          <a:p>
            <a:r>
              <a:rPr lang="en-GB" sz="1500" b="1" dirty="0" smtClean="0"/>
              <a:t>Principles </a:t>
            </a:r>
            <a:r>
              <a:rPr lang="en-GB" sz="1500" b="1" dirty="0"/>
              <a:t>for a multi-agency approach</a:t>
            </a:r>
            <a:r>
              <a:rPr lang="en-GB" sz="1500" dirty="0"/>
              <a:t>, encouraging support agencies to </a:t>
            </a:r>
            <a:r>
              <a:rPr lang="en-GB" sz="1500" b="1" dirty="0"/>
              <a:t>establish partnerships with local services</a:t>
            </a:r>
            <a:r>
              <a:rPr lang="en-GB" sz="1500" dirty="0"/>
              <a:t> – such as GPs, lawyers, therapists, local authorities, the police, etc. to ensure that survivors are able to access all their requirements.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043608" y="1027664"/>
            <a:ext cx="7024626" cy="529128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PART 1 : SURVIVOR CARE STANDARDS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2264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656</TotalTime>
  <Words>411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  Trafficking Survivor Care Standards</vt:lpstr>
      <vt:lpstr>Care standards working group</vt:lpstr>
      <vt:lpstr>The working group brought together representatives from the following front-line organisations:</vt:lpstr>
      <vt:lpstr>Aims of the Care Standards</vt:lpstr>
      <vt:lpstr>Structure of the Care Standards</vt:lpstr>
      <vt:lpstr>Target audience</vt:lpstr>
      <vt:lpstr>Methodology</vt:lpstr>
      <vt:lpstr>Content</vt:lpstr>
      <vt:lpstr>PART 1 : SURVIVOR CARE STANDARDS</vt:lpstr>
      <vt:lpstr>PART 2 :  ENHANCING PRACTICE IN RELATION TO THE HEALTH AND WELL–BEING</vt:lpstr>
      <vt:lpstr>Next Steps</vt:lpstr>
      <vt:lpstr>Endorsement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Trafficking Survivor Care Standards</dc:title>
  <dc:creator>HTF</dc:creator>
  <cp:lastModifiedBy>Cristina Andreatta</cp:lastModifiedBy>
  <cp:revision>38</cp:revision>
  <cp:lastPrinted>2015-06-09T16:49:06Z</cp:lastPrinted>
  <dcterms:created xsi:type="dcterms:W3CDTF">2015-03-24T11:03:03Z</dcterms:created>
  <dcterms:modified xsi:type="dcterms:W3CDTF">2015-06-11T14:33:18Z</dcterms:modified>
</cp:coreProperties>
</file>